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62" r:id="rId4"/>
  </p:sldMasterIdLst>
  <p:notesMasterIdLst>
    <p:notesMasterId r:id="rId15"/>
  </p:notesMasterIdLst>
  <p:sldIdLst>
    <p:sldId id="269" r:id="rId5"/>
    <p:sldId id="257" r:id="rId6"/>
    <p:sldId id="270" r:id="rId7"/>
    <p:sldId id="272" r:id="rId8"/>
    <p:sldId id="273" r:id="rId9"/>
    <p:sldId id="271" r:id="rId10"/>
    <p:sldId id="274" r:id="rId11"/>
    <p:sldId id="275" r:id="rId12"/>
    <p:sldId id="276" r:id="rId13"/>
    <p:sldId id="278" r:id="rId14"/>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ott, Tonetta" initials="ST" lastIdx="2" clrIdx="0">
    <p:extLst>
      <p:ext uri="{19B8F6BF-5375-455C-9EA6-DF929625EA0E}">
        <p15:presenceInfo xmlns:p15="http://schemas.microsoft.com/office/powerpoint/2012/main" userId="S-1-5-21-1042495324-2037466143-1846952604-6794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25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9860" autoAdjust="0"/>
  </p:normalViewPr>
  <p:slideViewPr>
    <p:cSldViewPr snapToGrid="0">
      <p:cViewPr varScale="1">
        <p:scale>
          <a:sx n="69" d="100"/>
          <a:sy n="69" d="100"/>
        </p:scale>
        <p:origin x="918" y="60"/>
      </p:cViewPr>
      <p:guideLst/>
    </p:cSldViewPr>
  </p:slideViewPr>
  <p:notesTextViewPr>
    <p:cViewPr>
      <p:scale>
        <a:sx n="1" d="1"/>
        <a:sy n="1" d="1"/>
      </p:scale>
      <p:origin x="0" y="0"/>
    </p:cViewPr>
  </p:notesTextViewPr>
  <p:notesViewPr>
    <p:cSldViewPr snapToGrid="0">
      <p:cViewPr varScale="1">
        <p:scale>
          <a:sx n="66" d="100"/>
          <a:sy n="66" d="100"/>
        </p:scale>
        <p:origin x="3252"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C6802446-CA44-46F3-A961-CEA1944629ED}" type="datetimeFigureOut">
              <a:rPr lang="en-US" smtClean="0"/>
              <a:t>07/25/2022</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5CC841C3-3A9E-4E7E-98AD-025B2EF19C26}" type="slidenum">
              <a:rPr lang="en-US" smtClean="0"/>
              <a:t>‹#›</a:t>
            </a:fld>
            <a:endParaRPr lang="en-US" dirty="0"/>
          </a:p>
        </p:txBody>
      </p:sp>
    </p:spTree>
    <p:extLst>
      <p:ext uri="{BB962C8B-B14F-4D97-AF65-F5344CB8AC3E}">
        <p14:creationId xmlns:p14="http://schemas.microsoft.com/office/powerpoint/2010/main" val="3756274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ADE889DE-E035-46F3-A342-C268556E0673}" type="datetime1">
              <a:rPr lang="en-US" smtClean="0"/>
              <a:t>07/25/2022</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42964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FD48FC-9093-4A51-A475-DA9EB109896D}" type="datetime1">
              <a:rPr lang="en-US" smtClean="0"/>
              <a:t>07/25/2022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5405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2C2ED4EB-1A81-41F0-A0C7-DCCBC58420A5}" type="datetime1">
              <a:rPr lang="en-US" smtClean="0"/>
              <a:t>07/25/2022</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92372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6CEEAE-013E-4AB0-94A8-B72E74E6FD2C}" type="datetime1">
              <a:rPr lang="en-US" smtClean="0"/>
              <a:t>07/25/2022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6369797"/>
            <a:ext cx="1052508" cy="365125"/>
          </a:xfrm>
        </p:spPr>
        <p:txBody>
          <a:bodyPr/>
          <a:lstStyle>
            <a:lvl1pPr>
              <a:defRPr sz="1400"/>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73985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F15E0ED6-7B00-47DD-9E26-43F48930FEE6}" type="datetime1">
              <a:rPr lang="en-US" smtClean="0"/>
              <a:t>07/25/2022</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97459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6490B71-1416-47F4-BB1D-09156C6EF8C9}" type="datetime1">
              <a:rPr lang="en-US" smtClean="0"/>
              <a:t>07/25/2022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413287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8E75C2F-5377-4C74-AAAF-223F09359736}" type="datetime1">
              <a:rPr lang="en-US" smtClean="0"/>
              <a:t>07/25/2022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35470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9279028-C61A-4B62-AD37-DAE8CF9989A0}" type="datetime1">
              <a:rPr lang="en-US" smtClean="0"/>
              <a:t>07/25/2022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Tree>
    <p:extLst>
      <p:ext uri="{BB962C8B-B14F-4D97-AF65-F5344CB8AC3E}">
        <p14:creationId xmlns:p14="http://schemas.microsoft.com/office/powerpoint/2010/main" val="408443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28AD6-E671-46C8-BDDB-FC32748405B9}" type="datetime1">
              <a:rPr lang="en-US" smtClean="0"/>
              <a:t>07/25/2022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99801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A3DDC1E0-D12A-4D07-9D53-C37A64DA0F3D}" type="datetime1">
              <a:rPr lang="en-US" smtClean="0"/>
              <a:t>07/25/2022</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8001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69C1478-8EBD-4D00-9F6D-6A55DFEA5420}" type="datetime1">
              <a:rPr lang="en-US" smtClean="0"/>
              <a:t>07/25/2022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812622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8F424A48-5D06-4CB8-9758-655C6CB07C3D}" type="datetime1">
              <a:rPr lang="en-US" smtClean="0"/>
              <a:t>07/25/2022</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269972914"/>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hf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nam11.safelinks.protection.outlook.com/?url=https%3A%2F%2Fwww.papersurvey.io%2Fs%2Fparentengagementinput&amp;data=04%7C01%7C%7Cbdc560d9c4b642158ca108d9627b71c8%7C69292adba72a4537aa24d67a6f5642bc%7C0%7C0%7C637649104734628218%7CUnknown%7CTWFpbGZsb3d8eyJWIjoiMC4wLjAwMDAiLCJQIjoiV2luMzIiLCJBTiI6Ik1haWwiLCJXVCI6Mn0%3D%7C1000&amp;sdata=kUoiQo5eMxsJEHftisZDGBVfgbMI8QyLZzj0nNgU18s%3D&amp;reserved=0" TargetMode="Externa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a:t>Title I Parent Overview  workshop</a:t>
            </a:r>
          </a:p>
        </p:txBody>
      </p:sp>
      <p:sp>
        <p:nvSpPr>
          <p:cNvPr id="3" name="Subtitle 2"/>
          <p:cNvSpPr>
            <a:spLocks noGrp="1"/>
          </p:cNvSpPr>
          <p:nvPr>
            <p:ph type="subTitle" idx="1"/>
          </p:nvPr>
        </p:nvSpPr>
        <p:spPr/>
        <p:txBody>
          <a:bodyPr>
            <a:normAutofit/>
          </a:bodyPr>
          <a:lstStyle/>
          <a:p>
            <a:r>
              <a:rPr lang="en-US" dirty="0"/>
              <a:t> 					Federal Programs 						2022-2023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5124" y="687865"/>
            <a:ext cx="1499616" cy="999064"/>
          </a:xfrm>
          <a:prstGeom prst="rect">
            <a:avLst/>
          </a:prstGeom>
        </p:spPr>
      </p:pic>
      <p:pic>
        <p:nvPicPr>
          <p:cNvPr id="10" name="Picture 9">
            <a:extLst>
              <a:ext uri="{FF2B5EF4-FFF2-40B4-BE49-F238E27FC236}">
                <a16:creationId xmlns:a16="http://schemas.microsoft.com/office/drawing/2014/main" id="{8DF72A15-6612-46BC-A3A5-685DB1936D4F}"/>
              </a:ext>
            </a:extLst>
          </p:cNvPr>
          <p:cNvPicPr>
            <a:picLocks noChangeAspect="1"/>
          </p:cNvPicPr>
          <p:nvPr/>
        </p:nvPicPr>
        <p:blipFill>
          <a:blip r:embed="rId3"/>
          <a:stretch>
            <a:fillRect/>
          </a:stretch>
        </p:blipFill>
        <p:spPr>
          <a:xfrm>
            <a:off x="4855329" y="3910651"/>
            <a:ext cx="2982701" cy="2256884"/>
          </a:xfrm>
          <a:prstGeom prst="rect">
            <a:avLst/>
          </a:prstGeom>
          <a:ln>
            <a:noFill/>
          </a:ln>
          <a:effectLst>
            <a:outerShdw blurRad="190500" algn="tl" rotWithShape="0">
              <a:srgbClr val="000000">
                <a:alpha val="70000"/>
              </a:srgbClr>
            </a:outerShdw>
          </a:effectLst>
        </p:spPr>
      </p:pic>
      <p:pic>
        <p:nvPicPr>
          <p:cNvPr id="11" name="Picture 10">
            <a:extLst>
              <a:ext uri="{FF2B5EF4-FFF2-40B4-BE49-F238E27FC236}">
                <a16:creationId xmlns:a16="http://schemas.microsoft.com/office/drawing/2014/main" id="{1B729E88-A672-4217-94AA-99E75005D7C0}"/>
              </a:ext>
            </a:extLst>
          </p:cNvPr>
          <p:cNvPicPr>
            <a:picLocks noChangeAspect="1"/>
          </p:cNvPicPr>
          <p:nvPr/>
        </p:nvPicPr>
        <p:blipFill>
          <a:blip r:embed="rId4"/>
          <a:stretch>
            <a:fillRect/>
          </a:stretch>
        </p:blipFill>
        <p:spPr>
          <a:xfrm>
            <a:off x="545125" y="3910650"/>
            <a:ext cx="4103050" cy="1837255"/>
          </a:xfrm>
          <a:prstGeom prst="rect">
            <a:avLst/>
          </a:prstGeom>
          <a:ln>
            <a:noFill/>
          </a:ln>
          <a:effectLst>
            <a:softEdge rad="112500"/>
          </a:effectLst>
        </p:spPr>
      </p:pic>
      <p:pic>
        <p:nvPicPr>
          <p:cNvPr id="12" name="Picture 11">
            <a:extLst>
              <a:ext uri="{FF2B5EF4-FFF2-40B4-BE49-F238E27FC236}">
                <a16:creationId xmlns:a16="http://schemas.microsoft.com/office/drawing/2014/main" id="{22725EA4-0F72-4588-A814-2996DB6516FE}"/>
              </a:ext>
            </a:extLst>
          </p:cNvPr>
          <p:cNvPicPr>
            <a:picLocks noChangeAspect="1"/>
          </p:cNvPicPr>
          <p:nvPr/>
        </p:nvPicPr>
        <p:blipFill>
          <a:blip r:embed="rId5"/>
          <a:stretch>
            <a:fillRect/>
          </a:stretch>
        </p:blipFill>
        <p:spPr>
          <a:xfrm>
            <a:off x="8009118" y="3910650"/>
            <a:ext cx="3436120" cy="1850008"/>
          </a:xfrm>
          <a:prstGeom prst="rect">
            <a:avLst/>
          </a:prstGeom>
        </p:spPr>
      </p:pic>
      <p:pic>
        <p:nvPicPr>
          <p:cNvPr id="13" name="Picture 12">
            <a:extLst>
              <a:ext uri="{FF2B5EF4-FFF2-40B4-BE49-F238E27FC236}">
                <a16:creationId xmlns:a16="http://schemas.microsoft.com/office/drawing/2014/main" id="{687F0CF6-BF9B-4596-8B39-EC835FDCC7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125" y="708715"/>
            <a:ext cx="1498888" cy="1049222"/>
          </a:xfrm>
          <a:prstGeom prst="rect">
            <a:avLst/>
          </a:prstGeom>
        </p:spPr>
      </p:pic>
    </p:spTree>
    <p:extLst>
      <p:ext uri="{BB962C8B-B14F-4D97-AF65-F5344CB8AC3E}">
        <p14:creationId xmlns:p14="http://schemas.microsoft.com/office/powerpoint/2010/main" val="15100119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B1E20-E558-4534-8543-AE23769374E5}"/>
              </a:ext>
            </a:extLst>
          </p:cNvPr>
          <p:cNvSpPr>
            <a:spLocks noGrp="1"/>
          </p:cNvSpPr>
          <p:nvPr>
            <p:ph type="title"/>
          </p:nvPr>
        </p:nvSpPr>
        <p:spPr/>
        <p:txBody>
          <a:bodyPr>
            <a:normAutofit/>
          </a:bodyPr>
          <a:lstStyle/>
          <a:p>
            <a:pPr algn="ctr"/>
            <a:r>
              <a:rPr lang="en-US" sz="5400" dirty="0"/>
              <a:t>We need your Feedback</a:t>
            </a:r>
          </a:p>
        </p:txBody>
      </p:sp>
      <p:sp>
        <p:nvSpPr>
          <p:cNvPr id="3" name="Content Placeholder 2">
            <a:extLst>
              <a:ext uri="{FF2B5EF4-FFF2-40B4-BE49-F238E27FC236}">
                <a16:creationId xmlns:a16="http://schemas.microsoft.com/office/drawing/2014/main" id="{F2F9ED85-992B-44FE-94A4-427B78E2BBF9}"/>
              </a:ext>
            </a:extLst>
          </p:cNvPr>
          <p:cNvSpPr>
            <a:spLocks noGrp="1"/>
          </p:cNvSpPr>
          <p:nvPr>
            <p:ph idx="1"/>
          </p:nvPr>
        </p:nvSpPr>
        <p:spPr/>
        <p:txBody>
          <a:bodyPr>
            <a:normAutofit/>
          </a:bodyPr>
          <a:lstStyle/>
          <a:p>
            <a:pPr marL="0" indent="0" algn="ctr">
              <a:buNone/>
            </a:pPr>
            <a:endParaRPr lang="en-US" sz="3200" dirty="0"/>
          </a:p>
          <a:p>
            <a:pPr marL="0" indent="0" algn="ctr">
              <a:buNone/>
            </a:pPr>
            <a:endParaRPr lang="en-US" sz="3200" dirty="0"/>
          </a:p>
          <a:p>
            <a:pPr marL="0" indent="0" algn="ctr">
              <a:buNone/>
            </a:pPr>
            <a:r>
              <a:rPr lang="en-US" sz="3200" dirty="0">
                <a:solidFill>
                  <a:srgbClr val="FF0000"/>
                </a:solidFill>
              </a:rPr>
              <a:t>Please scan the QR Code or access the link </a:t>
            </a:r>
          </a:p>
          <a:p>
            <a:pPr marL="0" indent="0" algn="ctr">
              <a:buNone/>
            </a:pPr>
            <a:r>
              <a:rPr lang="en-US" sz="3200" dirty="0">
                <a:solidFill>
                  <a:srgbClr val="FF0000"/>
                </a:solidFill>
              </a:rPr>
              <a:t>and give us your feedback! </a:t>
            </a:r>
          </a:p>
          <a:p>
            <a:pPr marL="0" indent="0" algn="ctr">
              <a:buNone/>
            </a:pPr>
            <a:r>
              <a:rPr lang="en-US" sz="1600" i="1" dirty="0"/>
              <a:t>(A paper copy of this survey is available upon request.) </a:t>
            </a:r>
          </a:p>
          <a:p>
            <a:pPr marL="0" marR="0" indent="0" algn="ctr">
              <a:spcBef>
                <a:spcPts val="0"/>
              </a:spcBef>
              <a:spcAft>
                <a:spcPts val="0"/>
              </a:spcAft>
              <a:buNone/>
            </a:pPr>
            <a:endParaRPr lang="en-US" sz="1600" u="sng" dirty="0">
              <a:solidFill>
                <a:srgbClr val="0563C1"/>
              </a:solidFill>
              <a:latin typeface="Times New Roman" panose="02020603050405020304" pitchFamily="18" charset="0"/>
              <a:ea typeface="Calibri" panose="020F0502020204030204" pitchFamily="34" charset="0"/>
              <a:hlinkClick r:id="rId2">
                <a:extLst>
                  <a:ext uri="{A12FA001-AC4F-418D-AE19-62706E023703}">
                    <ahyp:hlinkClr xmlns:ahyp="http://schemas.microsoft.com/office/drawing/2018/hyperlinkcolor" val="tx"/>
                  </a:ext>
                </a:extLst>
              </a:hlinkClick>
            </a:endParaRPr>
          </a:p>
          <a:p>
            <a:pPr marL="0" marR="0" indent="0" algn="ctr">
              <a:spcBef>
                <a:spcPts val="0"/>
              </a:spcBef>
              <a:spcAft>
                <a:spcPts val="0"/>
              </a:spcAft>
              <a:buNone/>
            </a:pPr>
            <a:r>
              <a:rPr lang="en-US" u="sng" dirty="0">
                <a:solidFill>
                  <a:srgbClr val="0563C1"/>
                </a:solidFill>
                <a:latin typeface="Times New Roman" panose="02020603050405020304" pitchFamily="18" charset="0"/>
                <a:ea typeface="Calibri" panose="020F0502020204030204" pitchFamily="34" charset="0"/>
              </a:rPr>
              <a:t>https://www.papersurvey.io/s/22-23parentengagementinput </a:t>
            </a:r>
            <a:r>
              <a:rPr lang="en-US" sz="1600" dirty="0">
                <a:latin typeface="Times New Roman" panose="02020603050405020304" pitchFamily="18" charset="0"/>
                <a:ea typeface="Calibri" panose="020F0502020204030204" pitchFamily="34" charset="0"/>
              </a:rPr>
              <a:t> </a:t>
            </a:r>
            <a:endParaRPr lang="en-US" sz="1400" dirty="0">
              <a:latin typeface="Calibri" panose="020F0502020204030204" pitchFamily="34" charset="0"/>
              <a:ea typeface="Calibri" panose="020F0502020204030204" pitchFamily="34" charset="0"/>
            </a:endParaRPr>
          </a:p>
          <a:p>
            <a:pPr marL="0" indent="0" algn="ctr">
              <a:buNone/>
            </a:pPr>
            <a:endParaRPr lang="en-US" sz="1600" i="1"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10</a:t>
            </a:fld>
            <a:endParaRPr lang="en-US" dirty="0"/>
          </a:p>
        </p:txBody>
      </p:sp>
      <p:pic>
        <p:nvPicPr>
          <p:cNvPr id="5" name="Picture 4">
            <a:extLst>
              <a:ext uri="{FF2B5EF4-FFF2-40B4-BE49-F238E27FC236}">
                <a16:creationId xmlns:a16="http://schemas.microsoft.com/office/drawing/2014/main" id="{65435250-E761-4A33-A4EC-072A3A56EB05}"/>
              </a:ext>
            </a:extLst>
          </p:cNvPr>
          <p:cNvPicPr>
            <a:picLocks noChangeAspect="1"/>
          </p:cNvPicPr>
          <p:nvPr/>
        </p:nvPicPr>
        <p:blipFill>
          <a:blip r:embed="rId3"/>
          <a:stretch>
            <a:fillRect/>
          </a:stretch>
        </p:blipFill>
        <p:spPr>
          <a:xfrm>
            <a:off x="10111062" y="5384129"/>
            <a:ext cx="1499746" cy="1048603"/>
          </a:xfrm>
          <a:prstGeom prst="rect">
            <a:avLst/>
          </a:prstGeom>
        </p:spPr>
      </p:pic>
      <p:pic>
        <p:nvPicPr>
          <p:cNvPr id="1026" name="Picture 2" descr="https://www.papersurvey.io/qr/22-23parentengagementinpu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4167" y="4598043"/>
            <a:ext cx="1783663" cy="1783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333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8457" y="2005131"/>
            <a:ext cx="8576689" cy="3678303"/>
          </a:xfrm>
        </p:spPr>
        <p:txBody>
          <a:bodyPr/>
          <a:lstStyle/>
          <a:p>
            <a:pPr defTabSz="914400">
              <a:lnSpc>
                <a:spcPct val="90000"/>
              </a:lnSpc>
              <a:spcBef>
                <a:spcPts val="1200"/>
              </a:spcBef>
              <a:spcAft>
                <a:spcPts val="200"/>
              </a:spcAft>
              <a:buClr>
                <a:srgbClr val="1CADE4"/>
              </a:buClr>
              <a:buSzPct val="100000"/>
            </a:pPr>
            <a:r>
              <a:rPr lang="en-US" sz="2800" b="1" dirty="0">
                <a:solidFill>
                  <a:prstClr val="black">
                    <a:lumMod val="75000"/>
                    <a:lumOff val="25000"/>
                  </a:prstClr>
                </a:solidFill>
                <a:latin typeface="Arial" panose="020B0604020202020204" pitchFamily="34" charset="0"/>
                <a:cs typeface="Arial" panose="020B0604020202020204" pitchFamily="34" charset="0"/>
              </a:rPr>
              <a:t>What is Title I?</a:t>
            </a:r>
          </a:p>
          <a:p>
            <a:pPr defTabSz="914400">
              <a:lnSpc>
                <a:spcPct val="90000"/>
              </a:lnSpc>
              <a:spcBef>
                <a:spcPts val="1200"/>
              </a:spcBef>
              <a:spcAft>
                <a:spcPts val="200"/>
              </a:spcAft>
              <a:buClr>
                <a:srgbClr val="1CADE4"/>
              </a:buClr>
              <a:buSzPct val="100000"/>
            </a:pPr>
            <a:r>
              <a:rPr lang="en-US" sz="2800" b="1" dirty="0">
                <a:solidFill>
                  <a:prstClr val="black">
                    <a:lumMod val="75000"/>
                    <a:lumOff val="25000"/>
                  </a:prstClr>
                </a:solidFill>
                <a:latin typeface="Arial" panose="020B0604020202020204" pitchFamily="34" charset="0"/>
                <a:cs typeface="Arial" panose="020B0604020202020204" pitchFamily="34" charset="0"/>
              </a:rPr>
              <a:t>Title I Funds</a:t>
            </a:r>
          </a:p>
          <a:p>
            <a:pPr defTabSz="914400">
              <a:lnSpc>
                <a:spcPct val="90000"/>
              </a:lnSpc>
              <a:spcBef>
                <a:spcPts val="1200"/>
              </a:spcBef>
              <a:spcAft>
                <a:spcPts val="200"/>
              </a:spcAft>
              <a:buClr>
                <a:srgbClr val="1CADE4"/>
              </a:buClr>
              <a:buSzPct val="100000"/>
            </a:pPr>
            <a:r>
              <a:rPr lang="en-US" sz="2800" b="1" dirty="0">
                <a:solidFill>
                  <a:prstClr val="black">
                    <a:lumMod val="75000"/>
                    <a:lumOff val="25000"/>
                  </a:prstClr>
                </a:solidFill>
                <a:latin typeface="Arial" panose="020B0604020202020204" pitchFamily="34" charset="0"/>
                <a:cs typeface="Arial" panose="020B0604020202020204" pitchFamily="34" charset="0"/>
              </a:rPr>
              <a:t>Title I Plan</a:t>
            </a:r>
          </a:p>
          <a:p>
            <a:pPr defTabSz="914400">
              <a:lnSpc>
                <a:spcPct val="90000"/>
              </a:lnSpc>
              <a:spcBef>
                <a:spcPts val="1200"/>
              </a:spcBef>
              <a:spcAft>
                <a:spcPts val="200"/>
              </a:spcAft>
              <a:buClr>
                <a:srgbClr val="1CADE4"/>
              </a:buClr>
              <a:buSzPct val="100000"/>
            </a:pPr>
            <a:r>
              <a:rPr lang="en-US" sz="2800" b="1" dirty="0">
                <a:solidFill>
                  <a:prstClr val="black">
                    <a:lumMod val="75000"/>
                    <a:lumOff val="25000"/>
                  </a:prstClr>
                </a:solidFill>
                <a:latin typeface="Arial" panose="020B0604020202020204" pitchFamily="34" charset="0"/>
                <a:cs typeface="Arial" panose="020B0604020202020204" pitchFamily="34" charset="0"/>
              </a:rPr>
              <a:t>Parent Family Engagement Plan</a:t>
            </a:r>
          </a:p>
          <a:p>
            <a:pPr defTabSz="914400">
              <a:lnSpc>
                <a:spcPct val="90000"/>
              </a:lnSpc>
              <a:spcBef>
                <a:spcPts val="1200"/>
              </a:spcBef>
              <a:spcAft>
                <a:spcPts val="200"/>
              </a:spcAft>
              <a:buClr>
                <a:srgbClr val="1CADE4"/>
              </a:buClr>
              <a:buSzPct val="100000"/>
            </a:pPr>
            <a:r>
              <a:rPr lang="en-US" sz="2800" b="1" dirty="0">
                <a:solidFill>
                  <a:prstClr val="black">
                    <a:lumMod val="75000"/>
                    <a:lumOff val="25000"/>
                  </a:prstClr>
                </a:solidFill>
                <a:latin typeface="Arial" panose="020B0604020202020204" pitchFamily="34" charset="0"/>
                <a:cs typeface="Arial" panose="020B0604020202020204" pitchFamily="34" charset="0"/>
              </a:rPr>
              <a:t>School/Parent/Student Compact</a:t>
            </a:r>
          </a:p>
          <a:p>
            <a:pPr defTabSz="914400">
              <a:lnSpc>
                <a:spcPct val="90000"/>
              </a:lnSpc>
              <a:spcBef>
                <a:spcPts val="1200"/>
              </a:spcBef>
              <a:spcAft>
                <a:spcPts val="200"/>
              </a:spcAft>
              <a:buClr>
                <a:srgbClr val="1CADE4"/>
              </a:buClr>
              <a:buSzPct val="100000"/>
            </a:pPr>
            <a:r>
              <a:rPr lang="en-US" sz="2800" b="1" dirty="0">
                <a:solidFill>
                  <a:prstClr val="black">
                    <a:lumMod val="75000"/>
                    <a:lumOff val="25000"/>
                  </a:prstClr>
                </a:solidFill>
                <a:latin typeface="Arial" panose="020B0604020202020204" pitchFamily="34" charset="0"/>
                <a:cs typeface="Arial" panose="020B0604020202020204" pitchFamily="34" charset="0"/>
              </a:rPr>
              <a:t>School Improvement Plan </a:t>
            </a:r>
          </a:p>
          <a:p>
            <a:pPr marL="0" indent="0">
              <a:buNone/>
            </a:pPr>
            <a:endParaRPr lang="en-US" dirty="0"/>
          </a:p>
        </p:txBody>
      </p:sp>
      <p:pic>
        <p:nvPicPr>
          <p:cNvPr id="9" name="Picture 8">
            <a:extLst>
              <a:ext uri="{FF2B5EF4-FFF2-40B4-BE49-F238E27FC236}">
                <a16:creationId xmlns:a16="http://schemas.microsoft.com/office/drawing/2014/main" id="{3987F4FC-2B29-4C83-AC58-480C34667040}"/>
              </a:ext>
            </a:extLst>
          </p:cNvPr>
          <p:cNvPicPr>
            <a:picLocks noChangeAspect="1"/>
          </p:cNvPicPr>
          <p:nvPr/>
        </p:nvPicPr>
        <p:blipFill>
          <a:blip r:embed="rId2"/>
          <a:stretch>
            <a:fillRect/>
          </a:stretch>
        </p:blipFill>
        <p:spPr>
          <a:xfrm>
            <a:off x="6458184" y="2026429"/>
            <a:ext cx="5173924" cy="3946180"/>
          </a:xfrm>
          <a:prstGeom prst="rect">
            <a:avLst/>
          </a:prstGeom>
        </p:spPr>
      </p:pic>
      <p:sp>
        <p:nvSpPr>
          <p:cNvPr id="4" name="Slide Number Placeholder 3"/>
          <p:cNvSpPr>
            <a:spLocks noGrp="1"/>
          </p:cNvSpPr>
          <p:nvPr>
            <p:ph type="sldNum" sz="quarter" idx="12"/>
          </p:nvPr>
        </p:nvSpPr>
        <p:spPr/>
        <p:txBody>
          <a:bodyPr/>
          <a:lstStyle/>
          <a:p>
            <a:fld id="{D57F1E4F-1CFF-5643-939E-217C01CDF565}" type="slidenum">
              <a:rPr lang="en-US" smtClean="0"/>
              <a:pPr/>
              <a:t>2</a:t>
            </a:fld>
            <a:endParaRPr lang="en-US" dirty="0"/>
          </a:p>
        </p:txBody>
      </p:sp>
      <p:sp>
        <p:nvSpPr>
          <p:cNvPr id="5" name="Title 4"/>
          <p:cNvSpPr>
            <a:spLocks noGrp="1"/>
          </p:cNvSpPr>
          <p:nvPr>
            <p:ph type="title"/>
          </p:nvPr>
        </p:nvSpPr>
        <p:spPr/>
        <p:txBody>
          <a:bodyPr>
            <a:normAutofit/>
          </a:bodyPr>
          <a:lstStyle/>
          <a:p>
            <a:pPr algn="ctr"/>
            <a:r>
              <a:rPr lang="en-US" sz="5400" cap="none" dirty="0"/>
              <a:t>Title I</a:t>
            </a:r>
          </a:p>
        </p:txBody>
      </p:sp>
    </p:spTree>
    <p:extLst>
      <p:ext uri="{BB962C8B-B14F-4D97-AF65-F5344CB8AC3E}">
        <p14:creationId xmlns:p14="http://schemas.microsoft.com/office/powerpoint/2010/main" val="3826157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cap="none" dirty="0"/>
              <a:t>What Is Title I ?</a:t>
            </a:r>
          </a:p>
        </p:txBody>
      </p:sp>
      <p:sp>
        <p:nvSpPr>
          <p:cNvPr id="3" name="Content Placeholder 2"/>
          <p:cNvSpPr>
            <a:spLocks noGrp="1"/>
          </p:cNvSpPr>
          <p:nvPr>
            <p:ph idx="1"/>
          </p:nvPr>
        </p:nvSpPr>
        <p:spPr>
          <a:xfrm>
            <a:off x="468457" y="2005131"/>
            <a:ext cx="11029615" cy="4222674"/>
          </a:xfrm>
        </p:spPr>
        <p:txBody>
          <a:bodyPr>
            <a:normAutofit/>
          </a:bodyPr>
          <a:lstStyle/>
          <a:p>
            <a:pPr marL="0" lvl="0" indent="0" defTabSz="914400">
              <a:lnSpc>
                <a:spcPct val="90000"/>
              </a:lnSpc>
              <a:spcBef>
                <a:spcPts val="1200"/>
              </a:spcBef>
              <a:spcAft>
                <a:spcPts val="1200"/>
              </a:spcAft>
              <a:buClr>
                <a:srgbClr val="1CADE4"/>
              </a:buClr>
              <a:buSzPct val="100000"/>
              <a:buNone/>
            </a:pPr>
            <a:r>
              <a:rPr lang="en-US" sz="2800" dirty="0">
                <a:solidFill>
                  <a:prstClr val="black">
                    <a:lumMod val="75000"/>
                    <a:lumOff val="25000"/>
                  </a:prstClr>
                </a:solidFill>
                <a:latin typeface="Arial" panose="020B0604020202020204" pitchFamily="34" charset="0"/>
                <a:cs typeface="Arial" panose="020B0604020202020204" pitchFamily="34" charset="0"/>
              </a:rPr>
              <a:t>Title I is a federally funded program that provides funds to schools serving high numbers of economically disadvantaged children.  Funding for this program is based on the percentage of students attending each school who qualify for free or reduced lunch. The goal is to support schools by providing resources and effective strategies to increase student achievement. </a:t>
            </a:r>
          </a:p>
          <a:p>
            <a:pPr marL="0" indent="0">
              <a:buNone/>
            </a:pPr>
            <a:endParaRPr lang="en-US" dirty="0"/>
          </a:p>
        </p:txBody>
      </p:sp>
      <p:pic>
        <p:nvPicPr>
          <p:cNvPr id="4" name="Picture 3">
            <a:extLst>
              <a:ext uri="{FF2B5EF4-FFF2-40B4-BE49-F238E27FC236}">
                <a16:creationId xmlns:a16="http://schemas.microsoft.com/office/drawing/2014/main" id="{A1AECE1D-AE7D-408E-BEE8-A9D362B84020}"/>
              </a:ext>
            </a:extLst>
          </p:cNvPr>
          <p:cNvPicPr>
            <a:picLocks noChangeAspect="1"/>
          </p:cNvPicPr>
          <p:nvPr/>
        </p:nvPicPr>
        <p:blipFill>
          <a:blip r:embed="rId2"/>
          <a:stretch>
            <a:fillRect/>
          </a:stretch>
        </p:blipFill>
        <p:spPr>
          <a:xfrm>
            <a:off x="10296906" y="5448307"/>
            <a:ext cx="1499746" cy="1048603"/>
          </a:xfrm>
          <a:prstGeom prst="rect">
            <a:avLst/>
          </a:prstGeom>
        </p:spPr>
      </p:pic>
      <p:sp>
        <p:nvSpPr>
          <p:cNvPr id="5" name="Slide Number Placeholder 4"/>
          <p:cNvSpPr>
            <a:spLocks noGrp="1"/>
          </p:cNvSpPr>
          <p:nvPr>
            <p:ph type="sldNum" sz="quarter" idx="12"/>
          </p:nvPr>
        </p:nvSpPr>
        <p:spPr/>
        <p:txBody>
          <a:bodyPr/>
          <a:lstStyle/>
          <a:p>
            <a:fld id="{D57F1E4F-1CFF-5643-939E-217C01CDF565}" type="slidenum">
              <a:rPr lang="en-US" smtClean="0"/>
              <a:pPr/>
              <a:t>3</a:t>
            </a:fld>
            <a:endParaRPr lang="en-US" dirty="0"/>
          </a:p>
        </p:txBody>
      </p:sp>
    </p:spTree>
    <p:extLst>
      <p:ext uri="{BB962C8B-B14F-4D97-AF65-F5344CB8AC3E}">
        <p14:creationId xmlns:p14="http://schemas.microsoft.com/office/powerpoint/2010/main" val="1961444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2486" y="1899138"/>
            <a:ext cx="11314582" cy="3484991"/>
          </a:xfrm>
        </p:spPr>
        <p:txBody>
          <a:bodyPr>
            <a:normAutofit/>
          </a:bodyPr>
          <a:lstStyle/>
          <a:p>
            <a:pPr marL="0" lvl="0" indent="0" defTabSz="914400">
              <a:lnSpc>
                <a:spcPct val="90000"/>
              </a:lnSpc>
              <a:spcBef>
                <a:spcPts val="1200"/>
              </a:spcBef>
              <a:spcAft>
                <a:spcPts val="200"/>
              </a:spcAft>
              <a:buClr>
                <a:srgbClr val="1CADE4"/>
              </a:buClr>
              <a:buSzPct val="100000"/>
              <a:buNone/>
            </a:pPr>
            <a:r>
              <a:rPr lang="en-US" sz="2800" dirty="0">
                <a:solidFill>
                  <a:prstClr val="black">
                    <a:lumMod val="75000"/>
                    <a:lumOff val="25000"/>
                  </a:prstClr>
                </a:solidFill>
                <a:latin typeface="Arial" panose="020B0604020202020204" pitchFamily="34" charset="0"/>
                <a:cs typeface="Arial" panose="020B0604020202020204" pitchFamily="34" charset="0"/>
              </a:rPr>
              <a:t>The purpose of </a:t>
            </a:r>
            <a:r>
              <a:rPr lang="en-US" sz="2800" b="1" dirty="0">
                <a:solidFill>
                  <a:prstClr val="black">
                    <a:lumMod val="75000"/>
                    <a:lumOff val="25000"/>
                  </a:prstClr>
                </a:solidFill>
                <a:latin typeface="Arial" panose="020B0604020202020204" pitchFamily="34" charset="0"/>
                <a:cs typeface="Arial" panose="020B0604020202020204" pitchFamily="34" charset="0"/>
              </a:rPr>
              <a:t>Title</a:t>
            </a:r>
            <a:r>
              <a:rPr lang="en-US" sz="2800" dirty="0">
                <a:solidFill>
                  <a:prstClr val="black">
                    <a:lumMod val="75000"/>
                    <a:lumOff val="25000"/>
                  </a:prstClr>
                </a:solidFill>
                <a:latin typeface="Arial" panose="020B0604020202020204" pitchFamily="34" charset="0"/>
                <a:cs typeface="Arial" panose="020B0604020202020204" pitchFamily="34" charset="0"/>
              </a:rPr>
              <a:t> </a:t>
            </a:r>
            <a:r>
              <a:rPr lang="en-US" sz="2800" b="1" dirty="0">
                <a:solidFill>
                  <a:prstClr val="black">
                    <a:lumMod val="75000"/>
                    <a:lumOff val="25000"/>
                  </a:prstClr>
                </a:solidFill>
                <a:latin typeface="Arial" panose="020B0604020202020204" pitchFamily="34" charset="0"/>
                <a:cs typeface="Arial" panose="020B0604020202020204" pitchFamily="34" charset="0"/>
              </a:rPr>
              <a:t>I</a:t>
            </a:r>
            <a:r>
              <a:rPr lang="en-US" sz="2800" dirty="0">
                <a:solidFill>
                  <a:prstClr val="black">
                    <a:lumMod val="75000"/>
                    <a:lumOff val="25000"/>
                  </a:prstClr>
                </a:solidFill>
                <a:latin typeface="Arial" panose="020B0604020202020204" pitchFamily="34" charset="0"/>
                <a:cs typeface="Arial" panose="020B0604020202020204" pitchFamily="34" charset="0"/>
              </a:rPr>
              <a:t> </a:t>
            </a:r>
            <a:r>
              <a:rPr lang="en-US" sz="2800" b="1" dirty="0">
                <a:solidFill>
                  <a:prstClr val="black">
                    <a:lumMod val="75000"/>
                    <a:lumOff val="25000"/>
                  </a:prstClr>
                </a:solidFill>
                <a:latin typeface="Arial" panose="020B0604020202020204" pitchFamily="34" charset="0"/>
                <a:cs typeface="Arial" panose="020B0604020202020204" pitchFamily="34" charset="0"/>
              </a:rPr>
              <a:t>funding</a:t>
            </a:r>
            <a:r>
              <a:rPr lang="en-US" sz="2800" dirty="0">
                <a:solidFill>
                  <a:prstClr val="black">
                    <a:lumMod val="75000"/>
                    <a:lumOff val="25000"/>
                  </a:prstClr>
                </a:solidFill>
                <a:latin typeface="Arial" panose="020B0604020202020204" pitchFamily="34" charset="0"/>
                <a:cs typeface="Arial" panose="020B0604020202020204" pitchFamily="34" charset="0"/>
              </a:rPr>
              <a:t> </a:t>
            </a:r>
            <a:r>
              <a:rPr lang="en-US" sz="2800" dirty="0">
                <a:solidFill>
                  <a:prstClr val="black">
                    <a:lumMod val="75000"/>
                    <a:lumOff val="25000"/>
                  </a:prstClr>
                </a:solidFill>
                <a:latin typeface="Calibri" panose="020F0502020204030204"/>
              </a:rPr>
              <a:t>is to provide students  in areas with a high concentration of children from low-income families significant opportunity to receive a fair, equitable and high‐quality education, and to close educational achievement gaps. </a:t>
            </a:r>
            <a:endParaRPr lang="en-US" sz="2800" dirty="0">
              <a:solidFill>
                <a:prstClr val="black">
                  <a:lumMod val="75000"/>
                  <a:lumOff val="25000"/>
                </a:prstClr>
              </a:solidFill>
              <a:latin typeface="Arial" panose="020B0604020202020204" pitchFamily="34" charset="0"/>
              <a:cs typeface="Arial" panose="020B0604020202020204" pitchFamily="34" charset="0"/>
            </a:endParaRPr>
          </a:p>
          <a:p>
            <a:pPr marL="0" lvl="0" indent="0" defTabSz="914400">
              <a:lnSpc>
                <a:spcPct val="90000"/>
              </a:lnSpc>
              <a:spcBef>
                <a:spcPts val="1200"/>
              </a:spcBef>
              <a:spcAft>
                <a:spcPts val="200"/>
              </a:spcAft>
              <a:buClr>
                <a:srgbClr val="1CADE4"/>
              </a:buClr>
              <a:buSzPct val="100000"/>
              <a:buNone/>
            </a:pPr>
            <a:r>
              <a:rPr lang="en-US" sz="2800" b="1" dirty="0">
                <a:solidFill>
                  <a:prstClr val="black">
                    <a:lumMod val="75000"/>
                    <a:lumOff val="25000"/>
                  </a:prstClr>
                </a:solidFill>
                <a:latin typeface="Calibri" panose="020F0502020204030204"/>
              </a:rPr>
              <a:t>Title </a:t>
            </a:r>
            <a:r>
              <a:rPr lang="en-US" sz="2800" b="1" dirty="0">
                <a:solidFill>
                  <a:prstClr val="black">
                    <a:lumMod val="75000"/>
                    <a:lumOff val="25000"/>
                  </a:prstClr>
                </a:solidFill>
                <a:latin typeface="Arial" panose="020B0604020202020204" pitchFamily="34" charset="0"/>
                <a:cs typeface="Arial" panose="020B0604020202020204" pitchFamily="34" charset="0"/>
              </a:rPr>
              <a:t>I funds are used to provide services that are supplemental</a:t>
            </a:r>
            <a:r>
              <a:rPr lang="en-US" sz="2800" dirty="0">
                <a:solidFill>
                  <a:prstClr val="black">
                    <a:lumMod val="75000"/>
                    <a:lumOff val="25000"/>
                  </a:prstClr>
                </a:solidFill>
                <a:latin typeface="Arial" panose="020B0604020202020204" pitchFamily="34" charset="0"/>
                <a:cs typeface="Arial" panose="020B0604020202020204" pitchFamily="34" charset="0"/>
              </a:rPr>
              <a:t> or, in addition to, services normally provided by the school  for participating children.</a:t>
            </a:r>
          </a:p>
          <a:p>
            <a:pPr marL="0" indent="0">
              <a:buNone/>
            </a:pPr>
            <a:endParaRPr lang="en-US" dirty="0"/>
          </a:p>
        </p:txBody>
      </p:sp>
      <p:pic>
        <p:nvPicPr>
          <p:cNvPr id="8" name="Picture 7">
            <a:extLst>
              <a:ext uri="{FF2B5EF4-FFF2-40B4-BE49-F238E27FC236}">
                <a16:creationId xmlns:a16="http://schemas.microsoft.com/office/drawing/2014/main" id="{65435250-E761-4A33-A4EC-072A3A56EB05}"/>
              </a:ext>
            </a:extLst>
          </p:cNvPr>
          <p:cNvPicPr>
            <a:picLocks noChangeAspect="1"/>
          </p:cNvPicPr>
          <p:nvPr/>
        </p:nvPicPr>
        <p:blipFill>
          <a:blip r:embed="rId2"/>
          <a:stretch>
            <a:fillRect/>
          </a:stretch>
        </p:blipFill>
        <p:spPr>
          <a:xfrm>
            <a:off x="10111062" y="5384129"/>
            <a:ext cx="1499746" cy="1048603"/>
          </a:xfrm>
          <a:prstGeom prst="rect">
            <a:avLst/>
          </a:prstGeom>
        </p:spPr>
      </p:pic>
      <p:sp>
        <p:nvSpPr>
          <p:cNvPr id="4" name="Slide Number Placeholder 3"/>
          <p:cNvSpPr>
            <a:spLocks noGrp="1"/>
          </p:cNvSpPr>
          <p:nvPr>
            <p:ph type="sldNum" sz="quarter" idx="12"/>
          </p:nvPr>
        </p:nvSpPr>
        <p:spPr/>
        <p:txBody>
          <a:bodyPr/>
          <a:lstStyle/>
          <a:p>
            <a:fld id="{D57F1E4F-1CFF-5643-939E-217C01CDF565}" type="slidenum">
              <a:rPr lang="en-US" smtClean="0"/>
              <a:pPr/>
              <a:t>4</a:t>
            </a:fld>
            <a:endParaRPr lang="en-US" dirty="0"/>
          </a:p>
        </p:txBody>
      </p:sp>
      <p:sp>
        <p:nvSpPr>
          <p:cNvPr id="5" name="Title 4"/>
          <p:cNvSpPr>
            <a:spLocks noGrp="1"/>
          </p:cNvSpPr>
          <p:nvPr>
            <p:ph type="title"/>
          </p:nvPr>
        </p:nvSpPr>
        <p:spPr/>
        <p:txBody>
          <a:bodyPr>
            <a:normAutofit/>
          </a:bodyPr>
          <a:lstStyle/>
          <a:p>
            <a:pPr algn="ctr"/>
            <a:r>
              <a:rPr lang="en-US" sz="5400" cap="none" dirty="0"/>
              <a:t>Title I Funds</a:t>
            </a:r>
          </a:p>
        </p:txBody>
      </p:sp>
    </p:spTree>
    <p:extLst>
      <p:ext uri="{BB962C8B-B14F-4D97-AF65-F5344CB8AC3E}">
        <p14:creationId xmlns:p14="http://schemas.microsoft.com/office/powerpoint/2010/main" val="2759730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 </a:t>
            </a:r>
            <a:r>
              <a:rPr lang="en-US" sz="5400" cap="none" dirty="0"/>
              <a:t>Title I Plan</a:t>
            </a:r>
            <a:endParaRPr lang="en-US" sz="5400" dirty="0"/>
          </a:p>
        </p:txBody>
      </p:sp>
      <p:sp>
        <p:nvSpPr>
          <p:cNvPr id="3" name="Content Placeholder 2"/>
          <p:cNvSpPr>
            <a:spLocks noGrp="1"/>
          </p:cNvSpPr>
          <p:nvPr>
            <p:ph idx="1"/>
          </p:nvPr>
        </p:nvSpPr>
        <p:spPr>
          <a:xfrm>
            <a:off x="468457" y="1931631"/>
            <a:ext cx="11029615" cy="4024326"/>
          </a:xfrm>
        </p:spPr>
        <p:txBody>
          <a:bodyPr>
            <a:normAutofit/>
          </a:bodyPr>
          <a:lstStyle/>
          <a:p>
            <a:pPr marL="0" lvl="0" indent="0" defTabSz="914400">
              <a:lnSpc>
                <a:spcPct val="90000"/>
              </a:lnSpc>
              <a:spcBef>
                <a:spcPts val="1200"/>
              </a:spcBef>
              <a:spcAft>
                <a:spcPts val="200"/>
              </a:spcAft>
              <a:buClr>
                <a:srgbClr val="1CADE4"/>
              </a:buClr>
              <a:buSzPct val="100000"/>
              <a:buNone/>
            </a:pPr>
            <a:r>
              <a:rPr lang="en-US" sz="2800" dirty="0">
                <a:solidFill>
                  <a:prstClr val="black">
                    <a:lumMod val="75000"/>
                    <a:lumOff val="25000"/>
                  </a:prstClr>
                </a:solidFill>
                <a:latin typeface="Arial" panose="020B0604020202020204" pitchFamily="34" charset="0"/>
                <a:cs typeface="Arial" panose="020B0604020202020204" pitchFamily="34" charset="0"/>
              </a:rPr>
              <a:t>The Title I Plan allows schools to consider federal, state, and local funds when planning their school’s educational program and budget.  Schools utilize the school-wide Title I model to implement a systemic and high quality program resulting in increased academic achievement.  </a:t>
            </a:r>
          </a:p>
          <a:p>
            <a:pPr marL="0" lvl="0" indent="0" defTabSz="914400">
              <a:lnSpc>
                <a:spcPct val="90000"/>
              </a:lnSpc>
              <a:spcBef>
                <a:spcPts val="1200"/>
              </a:spcBef>
              <a:spcAft>
                <a:spcPts val="200"/>
              </a:spcAft>
              <a:buClr>
                <a:srgbClr val="1CADE4"/>
              </a:buClr>
              <a:buSzPct val="100000"/>
              <a:buNone/>
            </a:pPr>
            <a:r>
              <a:rPr lang="en-US" sz="2800" dirty="0">
                <a:solidFill>
                  <a:prstClr val="black">
                    <a:lumMod val="75000"/>
                    <a:lumOff val="25000"/>
                  </a:prstClr>
                </a:solidFill>
                <a:latin typeface="Arial" panose="020B0604020202020204" pitchFamily="34" charset="0"/>
                <a:cs typeface="Arial" panose="020B0604020202020204" pitchFamily="34" charset="0"/>
              </a:rPr>
              <a:t>Annually, schools are required to review their plans and evaluate the effectiveness of strategies and resources implemented to meet academic goals.</a:t>
            </a:r>
            <a:r>
              <a:rPr lang="en-US" sz="2400" dirty="0">
                <a:solidFill>
                  <a:prstClr val="black">
                    <a:lumMod val="75000"/>
                    <a:lumOff val="25000"/>
                  </a:prstClr>
                </a:solidFill>
                <a:latin typeface="Arial" panose="020B0604020202020204" pitchFamily="34" charset="0"/>
                <a:cs typeface="Arial" panose="020B0604020202020204" pitchFamily="34" charset="0"/>
              </a:rPr>
              <a:t> </a:t>
            </a:r>
            <a:endParaRPr lang="en-US" dirty="0">
              <a:solidFill>
                <a:srgbClr val="3D3D3D"/>
              </a:solidFill>
            </a:endParaRPr>
          </a:p>
          <a:p>
            <a:pPr marL="0" lvl="0" indent="0" defTabSz="914400">
              <a:lnSpc>
                <a:spcPct val="90000"/>
              </a:lnSpc>
              <a:spcBef>
                <a:spcPts val="1200"/>
              </a:spcBef>
              <a:spcAft>
                <a:spcPts val="1200"/>
              </a:spcAft>
              <a:buClr>
                <a:srgbClr val="1CADE4"/>
              </a:buClr>
              <a:buSzPct val="100000"/>
              <a:buNone/>
            </a:pP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5</a:t>
            </a:fld>
            <a:endParaRPr lang="en-US" dirty="0"/>
          </a:p>
        </p:txBody>
      </p:sp>
      <p:pic>
        <p:nvPicPr>
          <p:cNvPr id="7" name="Picture 6">
            <a:extLst>
              <a:ext uri="{FF2B5EF4-FFF2-40B4-BE49-F238E27FC236}">
                <a16:creationId xmlns:a16="http://schemas.microsoft.com/office/drawing/2014/main" id="{65435250-E761-4A33-A4EC-072A3A56EB05}"/>
              </a:ext>
            </a:extLst>
          </p:cNvPr>
          <p:cNvPicPr>
            <a:picLocks noChangeAspect="1"/>
          </p:cNvPicPr>
          <p:nvPr/>
        </p:nvPicPr>
        <p:blipFill>
          <a:blip r:embed="rId2"/>
          <a:stretch>
            <a:fillRect/>
          </a:stretch>
        </p:blipFill>
        <p:spPr>
          <a:xfrm>
            <a:off x="10111062" y="5384129"/>
            <a:ext cx="1499746" cy="1048603"/>
          </a:xfrm>
          <a:prstGeom prst="rect">
            <a:avLst/>
          </a:prstGeom>
        </p:spPr>
      </p:pic>
      <p:sp>
        <p:nvSpPr>
          <p:cNvPr id="8" name="Title 1"/>
          <p:cNvSpPr txBox="1">
            <a:spLocks/>
          </p:cNvSpPr>
          <p:nvPr/>
        </p:nvSpPr>
        <p:spPr>
          <a:xfrm>
            <a:off x="468457" y="710911"/>
            <a:ext cx="11029616" cy="1013800"/>
          </a:xfrm>
          <a:prstGeom prst="rect">
            <a:avLst/>
          </a:prstGeom>
        </p:spPr>
        <p:txBody>
          <a:bodyPr vert="horz" lIns="91440" tIns="45720" rIns="91440" bIns="45720" rtlCol="0" anchor="b">
            <a:noAutofit/>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sz="6600" dirty="0"/>
          </a:p>
        </p:txBody>
      </p:sp>
    </p:spTree>
    <p:extLst>
      <p:ext uri="{BB962C8B-B14F-4D97-AF65-F5344CB8AC3E}">
        <p14:creationId xmlns:p14="http://schemas.microsoft.com/office/powerpoint/2010/main" val="631497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cap="none" spc="-50" dirty="0"/>
              <a:t>Parent/Family Engagement Plan</a:t>
            </a:r>
            <a:endParaRPr lang="en-US" sz="5400" dirty="0"/>
          </a:p>
        </p:txBody>
      </p:sp>
      <p:sp>
        <p:nvSpPr>
          <p:cNvPr id="3" name="Content Placeholder 2"/>
          <p:cNvSpPr>
            <a:spLocks noGrp="1"/>
          </p:cNvSpPr>
          <p:nvPr>
            <p:ph idx="1"/>
          </p:nvPr>
        </p:nvSpPr>
        <p:spPr>
          <a:xfrm>
            <a:off x="468457" y="2014152"/>
            <a:ext cx="11029615" cy="3620530"/>
          </a:xfrm>
        </p:spPr>
        <p:txBody>
          <a:bodyPr>
            <a:normAutofit/>
          </a:bodyPr>
          <a:lstStyle/>
          <a:p>
            <a:pPr marL="0" lvl="0" indent="0" defTabSz="914400">
              <a:lnSpc>
                <a:spcPct val="90000"/>
              </a:lnSpc>
              <a:spcBef>
                <a:spcPts val="1200"/>
              </a:spcBef>
              <a:spcAft>
                <a:spcPts val="200"/>
              </a:spcAft>
              <a:buClr>
                <a:srgbClr val="1CADE4"/>
              </a:buClr>
              <a:buSzPct val="100000"/>
              <a:buNone/>
            </a:pPr>
            <a:r>
              <a:rPr lang="en-US" sz="2800" dirty="0">
                <a:solidFill>
                  <a:prstClr val="black">
                    <a:lumMod val="75000"/>
                    <a:lumOff val="25000"/>
                  </a:prstClr>
                </a:solidFill>
                <a:latin typeface="Arial" panose="020B0604020202020204" pitchFamily="34" charset="0"/>
                <a:cs typeface="Arial" panose="020B0604020202020204" pitchFamily="34" charset="0"/>
              </a:rPr>
              <a:t>Schools develop and implement annual </a:t>
            </a:r>
            <a:r>
              <a:rPr lang="en-US" sz="2800" b="1" dirty="0">
                <a:solidFill>
                  <a:prstClr val="black">
                    <a:lumMod val="75000"/>
                    <a:lumOff val="25000"/>
                  </a:prstClr>
                </a:solidFill>
                <a:latin typeface="Arial" panose="020B0604020202020204" pitchFamily="34" charset="0"/>
                <a:cs typeface="Arial" panose="020B0604020202020204" pitchFamily="34" charset="0"/>
              </a:rPr>
              <a:t>Parent and Family Engagement Plans </a:t>
            </a:r>
            <a:r>
              <a:rPr lang="en-US" sz="2800" dirty="0">
                <a:solidFill>
                  <a:prstClr val="black">
                    <a:lumMod val="75000"/>
                    <a:lumOff val="25000"/>
                  </a:prstClr>
                </a:solidFill>
                <a:latin typeface="Arial" panose="020B0604020202020204" pitchFamily="34" charset="0"/>
                <a:cs typeface="Arial" panose="020B0604020202020204" pitchFamily="34" charset="0"/>
              </a:rPr>
              <a:t>to support student achievement. Parents are asked to partner with school teams as planners, participants, and decision-makers in the operation of the school-wide Title I program. This partnership is vital in strengthening the program’s ability to meet the needs of all students and</a:t>
            </a:r>
            <a:r>
              <a:rPr lang="en-US" sz="2600" dirty="0">
                <a:solidFill>
                  <a:prstClr val="black">
                    <a:lumMod val="75000"/>
                    <a:lumOff val="25000"/>
                  </a:prstClr>
                </a:solidFill>
                <a:latin typeface="Arial" panose="020B0604020202020204" pitchFamily="34" charset="0"/>
                <a:cs typeface="Arial" panose="020B0604020202020204" pitchFamily="34" charset="0"/>
              </a:rPr>
              <a:t> support parents’ active commitment to their student’s learning and development in school.</a:t>
            </a:r>
            <a:r>
              <a:rPr lang="en-US" sz="2800" dirty="0">
                <a:solidFill>
                  <a:prstClr val="black">
                    <a:lumMod val="75000"/>
                    <a:lumOff val="25000"/>
                  </a:prstClr>
                </a:solidFill>
                <a:latin typeface="Arial" panose="020B0604020202020204" pitchFamily="34" charset="0"/>
                <a:cs typeface="Arial" panose="020B0604020202020204" pitchFamily="34" charset="0"/>
              </a:rPr>
              <a:t> </a:t>
            </a:r>
          </a:p>
          <a:p>
            <a:pPr marL="0" lvl="0" indent="0" defTabSz="914400">
              <a:lnSpc>
                <a:spcPct val="90000"/>
              </a:lnSpc>
              <a:spcBef>
                <a:spcPts val="1200"/>
              </a:spcBef>
              <a:spcAft>
                <a:spcPts val="1200"/>
              </a:spcAft>
              <a:buClr>
                <a:srgbClr val="1CADE4"/>
              </a:buClr>
              <a:buSzPct val="100000"/>
              <a:buNone/>
            </a:pPr>
            <a:endParaRPr lang="en-US" sz="2400" dirty="0">
              <a:solidFill>
                <a:prstClr val="black">
                  <a:lumMod val="75000"/>
                  <a:lumOff val="25000"/>
                </a:prstClr>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pPr/>
              <a:t>6</a:t>
            </a:fld>
            <a:endParaRPr lang="en-US" dirty="0"/>
          </a:p>
        </p:txBody>
      </p:sp>
      <p:pic>
        <p:nvPicPr>
          <p:cNvPr id="6" name="Picture 5">
            <a:extLst>
              <a:ext uri="{FF2B5EF4-FFF2-40B4-BE49-F238E27FC236}">
                <a16:creationId xmlns:a16="http://schemas.microsoft.com/office/drawing/2014/main" id="{65435250-E761-4A33-A4EC-072A3A56EB05}"/>
              </a:ext>
            </a:extLst>
          </p:cNvPr>
          <p:cNvPicPr>
            <a:picLocks noChangeAspect="1"/>
          </p:cNvPicPr>
          <p:nvPr/>
        </p:nvPicPr>
        <p:blipFill>
          <a:blip r:embed="rId2"/>
          <a:stretch>
            <a:fillRect/>
          </a:stretch>
        </p:blipFill>
        <p:spPr>
          <a:xfrm>
            <a:off x="10111062" y="5384129"/>
            <a:ext cx="1499746" cy="1048603"/>
          </a:xfrm>
          <a:prstGeom prst="rect">
            <a:avLst/>
          </a:prstGeom>
        </p:spPr>
      </p:pic>
    </p:spTree>
    <p:extLst>
      <p:ext uri="{BB962C8B-B14F-4D97-AF65-F5344CB8AC3E}">
        <p14:creationId xmlns:p14="http://schemas.microsoft.com/office/powerpoint/2010/main" val="1461398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192" y="718457"/>
            <a:ext cx="11029616" cy="997499"/>
          </a:xfrm>
        </p:spPr>
        <p:txBody>
          <a:bodyPr>
            <a:normAutofit/>
          </a:bodyPr>
          <a:lstStyle/>
          <a:p>
            <a:pPr algn="ctr"/>
            <a:r>
              <a:rPr lang="en-US" sz="5400" cap="none" dirty="0"/>
              <a:t> School-Parent-Student Compact</a:t>
            </a:r>
          </a:p>
        </p:txBody>
      </p:sp>
      <p:sp>
        <p:nvSpPr>
          <p:cNvPr id="3" name="Content Placeholder 2"/>
          <p:cNvSpPr>
            <a:spLocks noGrp="1"/>
          </p:cNvSpPr>
          <p:nvPr>
            <p:ph idx="1"/>
          </p:nvPr>
        </p:nvSpPr>
        <p:spPr>
          <a:xfrm>
            <a:off x="468457" y="2005131"/>
            <a:ext cx="11029615" cy="3678303"/>
          </a:xfrm>
        </p:spPr>
        <p:txBody>
          <a:bodyPr/>
          <a:lstStyle/>
          <a:p>
            <a:pPr marL="0" indent="0">
              <a:buNone/>
            </a:pPr>
            <a:r>
              <a:rPr lang="en-US" sz="2800" dirty="0">
                <a:solidFill>
                  <a:prstClr val="black">
                    <a:lumMod val="75000"/>
                    <a:lumOff val="25000"/>
                  </a:prstClr>
                </a:solidFill>
                <a:latin typeface="Arial" panose="020B0604020202020204" pitchFamily="34" charset="0"/>
                <a:cs typeface="Arial" panose="020B0604020202020204" pitchFamily="34" charset="0"/>
              </a:rPr>
              <a:t>The </a:t>
            </a:r>
            <a:r>
              <a:rPr lang="en-US" sz="2800" b="1" dirty="0">
                <a:solidFill>
                  <a:prstClr val="black">
                    <a:lumMod val="75000"/>
                    <a:lumOff val="25000"/>
                  </a:prstClr>
                </a:solidFill>
                <a:latin typeface="Arial" panose="020B0604020202020204" pitchFamily="34" charset="0"/>
                <a:cs typeface="Arial" panose="020B0604020202020204" pitchFamily="34" charset="0"/>
              </a:rPr>
              <a:t>School-Parent-Student Compact </a:t>
            </a:r>
            <a:r>
              <a:rPr lang="en-US" sz="2800" dirty="0">
                <a:solidFill>
                  <a:prstClr val="black">
                    <a:lumMod val="75000"/>
                    <a:lumOff val="25000"/>
                  </a:prstClr>
                </a:solidFill>
                <a:latin typeface="Arial" panose="020B0604020202020204" pitchFamily="34" charset="0"/>
                <a:cs typeface="Arial" panose="020B0604020202020204" pitchFamily="34" charset="0"/>
              </a:rPr>
              <a:t>is an agreement between the parent, teacher, and the student. Students have an increased opportunity for success when expectations are clear, consistent, and supported at home. Effective schools are a result of families and educators working together. We encourage you to form a partnership with the school.</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7</a:t>
            </a:fld>
            <a:endParaRPr lang="en-US" dirty="0"/>
          </a:p>
        </p:txBody>
      </p:sp>
      <p:pic>
        <p:nvPicPr>
          <p:cNvPr id="7" name="Picture 6">
            <a:extLst>
              <a:ext uri="{FF2B5EF4-FFF2-40B4-BE49-F238E27FC236}">
                <a16:creationId xmlns:a16="http://schemas.microsoft.com/office/drawing/2014/main" id="{65435250-E761-4A33-A4EC-072A3A56EB05}"/>
              </a:ext>
            </a:extLst>
          </p:cNvPr>
          <p:cNvPicPr>
            <a:picLocks noChangeAspect="1"/>
          </p:cNvPicPr>
          <p:nvPr/>
        </p:nvPicPr>
        <p:blipFill>
          <a:blip r:embed="rId2"/>
          <a:stretch>
            <a:fillRect/>
          </a:stretch>
        </p:blipFill>
        <p:spPr>
          <a:xfrm>
            <a:off x="10111062" y="5384129"/>
            <a:ext cx="1499746" cy="1048603"/>
          </a:xfrm>
          <a:prstGeom prst="rect">
            <a:avLst/>
          </a:prstGeom>
        </p:spPr>
      </p:pic>
    </p:spTree>
    <p:extLst>
      <p:ext uri="{BB962C8B-B14F-4D97-AF65-F5344CB8AC3E}">
        <p14:creationId xmlns:p14="http://schemas.microsoft.com/office/powerpoint/2010/main" val="3452363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 </a:t>
            </a:r>
            <a:r>
              <a:rPr lang="en-US" sz="5400" cap="none" dirty="0"/>
              <a:t>School Improvement Plan</a:t>
            </a:r>
            <a:endParaRPr lang="en-US" sz="5400" dirty="0"/>
          </a:p>
        </p:txBody>
      </p:sp>
      <p:sp>
        <p:nvSpPr>
          <p:cNvPr id="3" name="Content Placeholder 2"/>
          <p:cNvSpPr>
            <a:spLocks noGrp="1"/>
          </p:cNvSpPr>
          <p:nvPr>
            <p:ph idx="1"/>
          </p:nvPr>
        </p:nvSpPr>
        <p:spPr>
          <a:xfrm>
            <a:off x="468457" y="2005131"/>
            <a:ext cx="11029615" cy="4185604"/>
          </a:xfrm>
        </p:spPr>
        <p:txBody>
          <a:bodyPr>
            <a:normAutofit/>
          </a:bodyPr>
          <a:lstStyle/>
          <a:p>
            <a:pPr marL="91440" lvl="0" indent="-91440" defTabSz="914400">
              <a:lnSpc>
                <a:spcPct val="90000"/>
              </a:lnSpc>
              <a:spcBef>
                <a:spcPts val="1200"/>
              </a:spcBef>
              <a:spcAft>
                <a:spcPts val="1200"/>
              </a:spcAft>
              <a:buClr>
                <a:srgbClr val="1CADE4"/>
              </a:buClr>
              <a:buSzPct val="100000"/>
              <a:buFont typeface="Calibri" panose="020F0502020204030204" pitchFamily="34" charset="0"/>
              <a:buChar char=" "/>
            </a:pPr>
            <a:r>
              <a:rPr lang="en-US" sz="2800" dirty="0">
                <a:solidFill>
                  <a:prstClr val="black">
                    <a:lumMod val="75000"/>
                    <a:lumOff val="25000"/>
                  </a:prstClr>
                </a:solidFill>
                <a:latin typeface="Arial" panose="020B0604020202020204" pitchFamily="34" charset="0"/>
                <a:cs typeface="Arial" panose="020B0604020202020204" pitchFamily="34" charset="0"/>
              </a:rPr>
              <a:t>The purpose of a </a:t>
            </a:r>
            <a:r>
              <a:rPr lang="en-US" sz="2800" b="1" dirty="0">
                <a:solidFill>
                  <a:prstClr val="black">
                    <a:lumMod val="75000"/>
                    <a:lumOff val="25000"/>
                  </a:prstClr>
                </a:solidFill>
                <a:latin typeface="Arial" panose="020B0604020202020204" pitchFamily="34" charset="0"/>
                <a:cs typeface="Arial" panose="020B0604020202020204" pitchFamily="34" charset="0"/>
              </a:rPr>
              <a:t>School Improvement Plan</a:t>
            </a:r>
            <a:r>
              <a:rPr lang="en-US" sz="2800" dirty="0">
                <a:solidFill>
                  <a:prstClr val="black">
                    <a:lumMod val="75000"/>
                    <a:lumOff val="25000"/>
                  </a:prstClr>
                </a:solidFill>
                <a:latin typeface="Arial" panose="020B0604020202020204" pitchFamily="34" charset="0"/>
                <a:cs typeface="Arial" panose="020B0604020202020204" pitchFamily="34" charset="0"/>
              </a:rPr>
              <a:t> is to guide the school’s problem-solving and planning process throughout the school year. </a:t>
            </a:r>
          </a:p>
          <a:p>
            <a:pPr marL="91440" lvl="0" indent="-91440" defTabSz="914400">
              <a:lnSpc>
                <a:spcPct val="90000"/>
              </a:lnSpc>
              <a:spcBef>
                <a:spcPts val="1200"/>
              </a:spcBef>
              <a:spcAft>
                <a:spcPts val="1200"/>
              </a:spcAft>
              <a:buClr>
                <a:srgbClr val="1CADE4"/>
              </a:buClr>
              <a:buSzPct val="100000"/>
              <a:buFont typeface="Calibri" panose="020F0502020204030204" pitchFamily="34" charset="0"/>
              <a:buChar char=" "/>
            </a:pPr>
            <a:r>
              <a:rPr lang="en-US" sz="2800" dirty="0">
                <a:solidFill>
                  <a:prstClr val="black">
                    <a:lumMod val="75000"/>
                    <a:lumOff val="25000"/>
                  </a:prstClr>
                </a:solidFill>
                <a:latin typeface="Arial" panose="020B0604020202020204" pitchFamily="34" charset="0"/>
                <a:cs typeface="Arial" panose="020B0604020202020204" pitchFamily="34" charset="0"/>
              </a:rPr>
              <a:t>The School Improvement Plan helps to identify, organize, and implement strategies and resources that will lead to increased student achievement.</a:t>
            </a:r>
          </a:p>
          <a:p>
            <a:pPr marL="91440" lvl="0" indent="-91440" defTabSz="914400">
              <a:lnSpc>
                <a:spcPct val="90000"/>
              </a:lnSpc>
              <a:spcBef>
                <a:spcPts val="1200"/>
              </a:spcBef>
              <a:spcAft>
                <a:spcPts val="1200"/>
              </a:spcAft>
              <a:buClr>
                <a:srgbClr val="1CADE4"/>
              </a:buClr>
              <a:buSzPct val="100000"/>
              <a:buFont typeface="Calibri" panose="020F0502020204030204" pitchFamily="34" charset="0"/>
              <a:buChar char=" "/>
            </a:pPr>
            <a:r>
              <a:rPr lang="en-US" sz="2800" dirty="0">
                <a:solidFill>
                  <a:prstClr val="black">
                    <a:lumMod val="75000"/>
                    <a:lumOff val="25000"/>
                  </a:prstClr>
                </a:solidFill>
                <a:latin typeface="Arial" panose="020B0604020202020204" pitchFamily="34" charset="0"/>
                <a:cs typeface="Arial" panose="020B0604020202020204" pitchFamily="34" charset="0"/>
              </a:rPr>
              <a:t>A copy of the School Improvement Plan can be found in the school’s front office or designated area and on the school’s website. </a:t>
            </a:r>
          </a:p>
          <a:p>
            <a:pPr marL="0" indent="0">
              <a:buNone/>
            </a:pP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8</a:t>
            </a:fld>
            <a:endParaRPr lang="en-US" dirty="0"/>
          </a:p>
        </p:txBody>
      </p:sp>
      <p:pic>
        <p:nvPicPr>
          <p:cNvPr id="8" name="Picture 7">
            <a:extLst>
              <a:ext uri="{FF2B5EF4-FFF2-40B4-BE49-F238E27FC236}">
                <a16:creationId xmlns:a16="http://schemas.microsoft.com/office/drawing/2014/main" id="{65435250-E761-4A33-A4EC-072A3A56EB05}"/>
              </a:ext>
            </a:extLst>
          </p:cNvPr>
          <p:cNvPicPr>
            <a:picLocks noChangeAspect="1"/>
          </p:cNvPicPr>
          <p:nvPr/>
        </p:nvPicPr>
        <p:blipFill>
          <a:blip r:embed="rId2"/>
          <a:stretch>
            <a:fillRect/>
          </a:stretch>
        </p:blipFill>
        <p:spPr>
          <a:xfrm>
            <a:off x="10111062" y="5384129"/>
            <a:ext cx="1499746" cy="1048603"/>
          </a:xfrm>
          <a:prstGeom prst="rect">
            <a:avLst/>
          </a:prstGeom>
        </p:spPr>
      </p:pic>
    </p:spTree>
    <p:extLst>
      <p:ext uri="{BB962C8B-B14F-4D97-AF65-F5344CB8AC3E}">
        <p14:creationId xmlns:p14="http://schemas.microsoft.com/office/powerpoint/2010/main" val="3595427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800" cap="none" spc="-50" dirty="0"/>
              <a:t>Where Can You Locate Copies of Plans? </a:t>
            </a:r>
            <a:endParaRPr lang="en-US" sz="4800" dirty="0"/>
          </a:p>
        </p:txBody>
      </p:sp>
      <p:sp>
        <p:nvSpPr>
          <p:cNvPr id="3" name="Content Placeholder 2"/>
          <p:cNvSpPr>
            <a:spLocks noGrp="1"/>
          </p:cNvSpPr>
          <p:nvPr>
            <p:ph idx="1"/>
          </p:nvPr>
        </p:nvSpPr>
        <p:spPr>
          <a:xfrm>
            <a:off x="468457" y="2005131"/>
            <a:ext cx="11029615" cy="3678303"/>
          </a:xfrm>
        </p:spPr>
        <p:txBody>
          <a:bodyPr/>
          <a:lstStyle/>
          <a:p>
            <a:pPr defTabSz="914400">
              <a:lnSpc>
                <a:spcPct val="90000"/>
              </a:lnSpc>
              <a:spcBef>
                <a:spcPts val="1200"/>
              </a:spcBef>
              <a:spcAft>
                <a:spcPts val="200"/>
              </a:spcAft>
              <a:buClr>
                <a:srgbClr val="1CADE4"/>
              </a:buClr>
              <a:buSzPct val="100000"/>
            </a:pPr>
            <a:r>
              <a:rPr lang="en-US" sz="2800" dirty="0">
                <a:solidFill>
                  <a:prstClr val="black">
                    <a:lumMod val="75000"/>
                    <a:lumOff val="25000"/>
                  </a:prstClr>
                </a:solidFill>
                <a:latin typeface="Arial" panose="020B0604020202020204" pitchFamily="34" charset="0"/>
                <a:cs typeface="Arial" panose="020B0604020202020204" pitchFamily="34" charset="0"/>
              </a:rPr>
              <a:t>School’s Website </a:t>
            </a:r>
          </a:p>
          <a:p>
            <a:pPr defTabSz="914400">
              <a:lnSpc>
                <a:spcPct val="90000"/>
              </a:lnSpc>
              <a:spcBef>
                <a:spcPts val="1200"/>
              </a:spcBef>
              <a:spcAft>
                <a:spcPts val="200"/>
              </a:spcAft>
              <a:buClr>
                <a:srgbClr val="1CADE4"/>
              </a:buClr>
              <a:buSzPct val="100000"/>
            </a:pPr>
            <a:r>
              <a:rPr lang="en-US" sz="2800" dirty="0">
                <a:solidFill>
                  <a:prstClr val="black">
                    <a:lumMod val="75000"/>
                    <a:lumOff val="25000"/>
                  </a:prstClr>
                </a:solidFill>
                <a:latin typeface="Arial" panose="020B0604020202020204" pitchFamily="34" charset="0"/>
                <a:cs typeface="Arial" panose="020B0604020202020204" pitchFamily="34" charset="0"/>
              </a:rPr>
              <a:t>School’s Front Office </a:t>
            </a:r>
          </a:p>
          <a:p>
            <a:pPr defTabSz="914400">
              <a:lnSpc>
                <a:spcPct val="90000"/>
              </a:lnSpc>
              <a:spcBef>
                <a:spcPts val="1200"/>
              </a:spcBef>
              <a:spcAft>
                <a:spcPts val="200"/>
              </a:spcAft>
              <a:buClr>
                <a:srgbClr val="1CADE4"/>
              </a:buClr>
              <a:buSzPct val="100000"/>
            </a:pPr>
            <a:r>
              <a:rPr lang="en-US" sz="2800" dirty="0">
                <a:solidFill>
                  <a:prstClr val="black">
                    <a:lumMod val="75000"/>
                    <a:lumOff val="25000"/>
                  </a:prstClr>
                </a:solidFill>
                <a:latin typeface="Arial" panose="020B0604020202020204" pitchFamily="34" charset="0"/>
                <a:cs typeface="Arial" panose="020B0604020202020204" pitchFamily="34" charset="0"/>
              </a:rPr>
              <a:t>Title I District Office </a:t>
            </a:r>
          </a:p>
          <a:p>
            <a:pPr marL="91440" lvl="0" indent="-91440" algn="ctr" defTabSz="914400">
              <a:lnSpc>
                <a:spcPct val="90000"/>
              </a:lnSpc>
              <a:spcBef>
                <a:spcPts val="1200"/>
              </a:spcBef>
              <a:spcAft>
                <a:spcPts val="200"/>
              </a:spcAft>
              <a:buClr>
                <a:srgbClr val="1CADE4"/>
              </a:buClr>
              <a:buSzPct val="100000"/>
              <a:buFont typeface="Calibri" panose="020F0502020204030204" pitchFamily="34" charset="0"/>
              <a:buChar char=" "/>
            </a:pPr>
            <a:endParaRPr lang="en-US" sz="2000" b="1" i="1" dirty="0">
              <a:solidFill>
                <a:prstClr val="black">
                  <a:lumMod val="75000"/>
                  <a:lumOff val="25000"/>
                </a:prstClr>
              </a:solidFill>
              <a:latin typeface="Arial" panose="020B0604020202020204" pitchFamily="34" charset="0"/>
              <a:cs typeface="Arial" panose="020B0604020202020204" pitchFamily="34" charset="0"/>
            </a:endParaRPr>
          </a:p>
          <a:p>
            <a:pPr marL="91440" lvl="0" indent="-91440" defTabSz="914400">
              <a:lnSpc>
                <a:spcPct val="90000"/>
              </a:lnSpc>
              <a:spcBef>
                <a:spcPts val="1200"/>
              </a:spcBef>
              <a:spcAft>
                <a:spcPts val="200"/>
              </a:spcAft>
              <a:buClr>
                <a:srgbClr val="1CADE4"/>
              </a:buClr>
              <a:buSzPct val="100000"/>
              <a:buFont typeface="Calibri" panose="020F0502020204030204" pitchFamily="34" charset="0"/>
              <a:buChar char=" "/>
            </a:pPr>
            <a:r>
              <a:rPr lang="en-US" sz="2000" b="1" i="1" dirty="0">
                <a:solidFill>
                  <a:prstClr val="black">
                    <a:lumMod val="75000"/>
                    <a:lumOff val="25000"/>
                  </a:prstClr>
                </a:solidFill>
                <a:latin typeface="Arial" panose="020B0604020202020204" pitchFamily="34" charset="0"/>
                <a:cs typeface="Arial" panose="020B0604020202020204" pitchFamily="34" charset="0"/>
              </a:rPr>
              <a:t>Printed copies are available upon request.</a:t>
            </a:r>
          </a:p>
        </p:txBody>
      </p:sp>
      <p:sp>
        <p:nvSpPr>
          <p:cNvPr id="5" name="Slide Number Placeholder 4"/>
          <p:cNvSpPr>
            <a:spLocks noGrp="1"/>
          </p:cNvSpPr>
          <p:nvPr>
            <p:ph type="sldNum" sz="quarter" idx="12"/>
          </p:nvPr>
        </p:nvSpPr>
        <p:spPr/>
        <p:txBody>
          <a:bodyPr/>
          <a:lstStyle/>
          <a:p>
            <a:fld id="{D57F1E4F-1CFF-5643-939E-217C01CDF565}" type="slidenum">
              <a:rPr lang="en-US" smtClean="0"/>
              <a:pPr/>
              <a:t>9</a:t>
            </a:fld>
            <a:endParaRPr lang="en-US" dirty="0"/>
          </a:p>
        </p:txBody>
      </p:sp>
      <p:pic>
        <p:nvPicPr>
          <p:cNvPr id="6" name="Picture 5">
            <a:extLst>
              <a:ext uri="{FF2B5EF4-FFF2-40B4-BE49-F238E27FC236}">
                <a16:creationId xmlns:a16="http://schemas.microsoft.com/office/drawing/2014/main" id="{65435250-E761-4A33-A4EC-072A3A56EB05}"/>
              </a:ext>
            </a:extLst>
          </p:cNvPr>
          <p:cNvPicPr>
            <a:picLocks noChangeAspect="1"/>
          </p:cNvPicPr>
          <p:nvPr/>
        </p:nvPicPr>
        <p:blipFill>
          <a:blip r:embed="rId2"/>
          <a:stretch>
            <a:fillRect/>
          </a:stretch>
        </p:blipFill>
        <p:spPr>
          <a:xfrm>
            <a:off x="10111062" y="5384129"/>
            <a:ext cx="1499746" cy="1048603"/>
          </a:xfrm>
          <a:prstGeom prst="rect">
            <a:avLst/>
          </a:prstGeom>
        </p:spPr>
      </p:pic>
    </p:spTree>
    <p:extLst>
      <p:ext uri="{BB962C8B-B14F-4D97-AF65-F5344CB8AC3E}">
        <p14:creationId xmlns:p14="http://schemas.microsoft.com/office/powerpoint/2010/main" val="2778647759"/>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F38D7F78721884B9A12DFE0D2EF9111" ma:contentTypeVersion="16" ma:contentTypeDescription="Create a new document." ma:contentTypeScope="" ma:versionID="3e4fd0353aa115b80391259baa3706e8">
  <xsd:schema xmlns:xsd="http://www.w3.org/2001/XMLSchema" xmlns:xs="http://www.w3.org/2001/XMLSchema" xmlns:p="http://schemas.microsoft.com/office/2006/metadata/properties" xmlns:ns1="http://schemas.microsoft.com/sharepoint/v3" xmlns:ns3="07370e94-7773-4ac9-930f-e75351127b2b" xmlns:ns4="99b678f6-fa9c-413c-bcd1-c5486646e489" targetNamespace="http://schemas.microsoft.com/office/2006/metadata/properties" ma:root="true" ma:fieldsID="edea94414374f0afa0b3d5003023fddc" ns1:_="" ns3:_="" ns4:_="">
    <xsd:import namespace="http://schemas.microsoft.com/sharepoint/v3"/>
    <xsd:import namespace="07370e94-7773-4ac9-930f-e75351127b2b"/>
    <xsd:import namespace="99b678f6-fa9c-413c-bcd1-c5486646e489"/>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1:_ip_UnifiedCompliancePolicyProperties" minOccurs="0"/>
                <xsd:element ref="ns1:_ip_UnifiedCompliancePolicyUIAction" minOccurs="0"/>
                <xsd:element ref="ns3:MediaServiceOCR" minOccurs="0"/>
                <xsd:element ref="ns3:MediaServiceLocation" minOccurs="0"/>
                <xsd:element ref="ns3:MediaServiceEventHashCode" minOccurs="0"/>
                <xsd:element ref="ns3:MediaServiceGenerationTime" minOccurs="0"/>
                <xsd:element ref="ns4:SharedWithUsers" minOccurs="0"/>
                <xsd:element ref="ns4:SharedWithDetails" minOccurs="0"/>
                <xsd:element ref="ns4:SharingHintHash"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description="" ma:hidden="true" ma:internalName="_ip_UnifiedCompliancePolicyProperties">
      <xsd:simpleType>
        <xsd:restriction base="dms:Note"/>
      </xsd:simpleType>
    </xsd:element>
    <xsd:element name="_ip_UnifiedCompliancePolicyUIAction" ma:index="13"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7370e94-7773-4ac9-930f-e75351127b2b"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9b678f6-fa9c-413c-bcd1-c5486646e48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11E084AE-1A1D-48A8-A30B-CE33DB49C9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7370e94-7773-4ac9-930f-e75351127b2b"/>
    <ds:schemaRef ds:uri="99b678f6-fa9c-413c-bcd1-c5486646e4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42EF27E-F8D1-4652-AB00-BB12D243F97C}">
  <ds:schemaRefs>
    <ds:schemaRef ds:uri="http://schemas.microsoft.com/sharepoint/v3/contenttype/forms"/>
  </ds:schemaRefs>
</ds:datastoreItem>
</file>

<file path=customXml/itemProps3.xml><?xml version="1.0" encoding="utf-8"?>
<ds:datastoreItem xmlns:ds="http://schemas.openxmlformats.org/officeDocument/2006/customXml" ds:itemID="{FDC255C8-6F71-49E6-A6EE-8FE717F07247}">
  <ds:schemaRefs>
    <ds:schemaRef ds:uri="http://schemas.microsoft.com/office/2006/documentManagement/types"/>
    <ds:schemaRef ds:uri="http://purl.org/dc/elements/1.1/"/>
    <ds:schemaRef ds:uri="http://purl.org/dc/terms/"/>
    <ds:schemaRef ds:uri="99b678f6-fa9c-413c-bcd1-c5486646e489"/>
    <ds:schemaRef ds:uri="07370e94-7773-4ac9-930f-e75351127b2b"/>
    <ds:schemaRef ds:uri="http://schemas.microsoft.com/sharepoint/v3"/>
    <ds:schemaRef ds:uri="http://schemas.microsoft.com/office/2006/metadata/properties"/>
    <ds:schemaRef ds:uri="http://purl.org/dc/dcmitype/"/>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Retrospect</Template>
  <TotalTime>2760</TotalTime>
  <Words>559</Words>
  <Application>Microsoft Office PowerPoint</Application>
  <PresentationFormat>Widescreen</PresentationFormat>
  <Paragraphs>53</Paragraphs>
  <Slides>10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Gill Sans MT</vt:lpstr>
      <vt:lpstr>Times New Roman</vt:lpstr>
      <vt:lpstr>Wingdings 2</vt:lpstr>
      <vt:lpstr>Dividend</vt:lpstr>
      <vt:lpstr>Title I Parent Overview  workshop</vt:lpstr>
      <vt:lpstr>Title I</vt:lpstr>
      <vt:lpstr>What Is Title I ?</vt:lpstr>
      <vt:lpstr>Title I Funds</vt:lpstr>
      <vt:lpstr> Title I Plan</vt:lpstr>
      <vt:lpstr>Parent/Family Engagement Plan</vt:lpstr>
      <vt:lpstr> School-Parent-Student Compact</vt:lpstr>
      <vt:lpstr> School Improvement Plan</vt:lpstr>
      <vt:lpstr>Where Can You Locate Copies of Plans? </vt:lpstr>
      <vt:lpstr>We need your Feedback</vt:lpstr>
    </vt:vector>
  </TitlesOfParts>
  <Company>Leon County Schools -LCSB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Bond Elementary School 2017-2018 Title 1 Parent Involvement Workshop and Orientation August 10, 2017 11:00-3:00</dc:title>
  <dc:creator>Martin, Terri</dc:creator>
  <cp:lastModifiedBy>Knight, April</cp:lastModifiedBy>
  <cp:revision>124</cp:revision>
  <cp:lastPrinted>2022-06-13T14:31:14Z</cp:lastPrinted>
  <dcterms:created xsi:type="dcterms:W3CDTF">2017-07-26T14:13:54Z</dcterms:created>
  <dcterms:modified xsi:type="dcterms:W3CDTF">2022-07-25T22:53:29Z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0x010100AF38D7F78721884B9A12DFE0D2EF9111</vt:lpwstr>
  </property>
</Properties>
</file>